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  <p:sldMasterId id="2147483658" r:id="rId4"/>
    <p:sldMasterId id="2147483663" r:id="rId5"/>
    <p:sldMasterId id="2147483668" r:id="rId6"/>
    <p:sldMasterId id="2147483673" r:id="rId7"/>
    <p:sldMasterId id="2147483678" r:id="rId8"/>
  </p:sldMasterIdLst>
  <p:notesMasterIdLst>
    <p:notesMasterId r:id="rId10"/>
  </p:notesMasterIdLst>
  <p:sldIdLst>
    <p:sldId id="685" r:id="rId9"/>
    <p:sldId id="1118" r:id="rId11"/>
    <p:sldId id="1119" r:id="rId12"/>
    <p:sldId id="1120" r:id="rId13"/>
  </p:sldIdLst>
  <p:sldSz cx="9144000" cy="5143500" type="screen16x9"/>
  <p:notesSz cx="6858000" cy="9144000"/>
  <p:defaultTextStyle>
    <a:defPPr>
      <a:defRPr lang="zh-CN"/>
    </a:defPPr>
    <a:lvl1pPr marL="0" lvl="0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342900" lvl="1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685800" lvl="2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028700" lvl="3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371600" lvl="4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jc" initials="k" lastIdx="2" clrIdx="0"/>
  <p:cmAuthor id="2" name="Administrator" initials="A" lastIdx="7" clrIdx="0"/>
  <p:cmAuthor id="3" name="刘莹" initials="刘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DDE"/>
    <a:srgbClr val="0087DA"/>
    <a:srgbClr val="0088CC"/>
    <a:srgbClr val="81034D"/>
    <a:srgbClr val="000000"/>
    <a:srgbClr val="DE9192"/>
    <a:srgbClr val="008CD2"/>
    <a:srgbClr val="00B0F0"/>
    <a:srgbClr val="00A4DE"/>
    <a:srgbClr val="009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6"/>
    <p:restoredTop sz="94424"/>
  </p:normalViewPr>
  <p:slideViewPr>
    <p:cSldViewPr snapToGrid="0" showGuides="1">
      <p:cViewPr varScale="1">
        <p:scale>
          <a:sx n="101" d="100"/>
          <a:sy n="101" d="100"/>
        </p:scale>
        <p:origin x="768" y="-6"/>
      </p:cViewPr>
      <p:guideLst>
        <p:guide orient="horz" pos="1805"/>
        <p:guide orient="horz" pos="3058"/>
        <p:guide orient="horz" pos="622"/>
        <p:guide orient="horz" pos="2550"/>
        <p:guide pos="4336"/>
        <p:guide pos="5159"/>
        <p:guide pos="160"/>
        <p:guide pos="2759"/>
        <p:guide pos="2524"/>
        <p:guide pos="2114"/>
        <p:guide pos="3223"/>
        <p:guide pos="4926"/>
        <p:guide pos="22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1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7DA699EB-6B6F-4303-84E5-698CBBF28AE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536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6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7F1D5E53-1996-4A18-8378-BCF5C8046DA1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16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741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  <p:sp>
        <p:nvSpPr>
          <p:cNvPr id="1741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/>
            </a:fld>
            <a:endParaRPr lang="zh-CN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45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45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45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DF6434-FF75-414B-9F07-E928D9AC232C}" type="slidenum">
              <a:rPr kumimoji="0" lang="zh-CN" altLang="en-US" sz="1200" b="1" i="0" u="none" strike="noStrike" kern="1200" cap="none" spc="0" normalizeH="0" baseline="0" noProof="1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1" charset="-122"/>
                <a:cs typeface="+mn-cs"/>
                <a:sym typeface="Arial" panose="020B0604020202020204" pitchFamily="34" charset="0"/>
              </a:rPr>
            </a:fld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1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6" Type="http://schemas.openxmlformats.org/officeDocument/2006/relationships/theme" Target="../theme/theme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_rels/slideMaster6.xml.rels><?xml version="1.0" encoding="UTF-8" standalone="yes"?>
<Relationships xmlns="http://schemas.openxmlformats.org/package/2006/relationships"><Relationship Id="rId6" Type="http://schemas.openxmlformats.org/officeDocument/2006/relationships/theme" Target="../theme/theme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/Relationships>
</file>

<file path=ppt/slideMasters/_rels/slideMaster7.xml.rels><?xml version="1.0" encoding="UTF-8" standalone="yes"?>
<Relationships xmlns="http://schemas.openxmlformats.org/package/2006/relationships"><Relationship Id="rId6" Type="http://schemas.openxmlformats.org/officeDocument/2006/relationships/theme" Target="../theme/theme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099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123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6147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7171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68576" tIns="34289" rIns="68576" bIns="34289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171450"/>
            <a:r>
              <a:rPr lang="zh-CN" altLang="en-US"/>
              <a:t>第二级</a:t>
            </a:r>
            <a:endParaRPr lang="zh-CN" altLang="en-US"/>
          </a:p>
          <a:p>
            <a:pPr lvl="2" indent="-171450"/>
            <a:r>
              <a:rPr lang="zh-CN" altLang="en-US"/>
              <a:t>第三级</a:t>
            </a:r>
            <a:endParaRPr lang="zh-CN" altLang="en-US"/>
          </a:p>
          <a:p>
            <a:pPr lvl="3" indent="-171450"/>
            <a:r>
              <a:rPr lang="zh-CN" altLang="en-US"/>
              <a:t>第四级</a:t>
            </a:r>
            <a:endParaRPr lang="zh-CN" altLang="en-US"/>
          </a:p>
          <a:p>
            <a:pPr lvl="4" indent="-17145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4DA96E64-783D-463C-BA44-F5AF67B46485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fontAlgn="auto"/>
            <a:fld id="{A8C676CA-DACA-4216-AE75-62203F837763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hf sldNum="0" hdr="0" ftr="0" dt="0"/>
  <p:txStyles>
    <p:titleStyle>
      <a:lvl1pPr algn="l" defTabSz="68516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</p:titleStyle>
    <p:bodyStyle>
      <a:lvl1pPr marL="171450" indent="-171450" algn="l" defTabSz="68516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1pPr>
      <a:lvl2pPr marL="5143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2pPr>
      <a:lvl3pPr marL="8572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3pPr>
      <a:lvl4pPr marL="12001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4pPr>
      <a:lvl5pPr marL="15430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Arial" panose="020B0604020202020204" pitchFamily="34" charset="0"/>
        </a:defRPr>
      </a:lvl5pPr>
      <a:lvl6pPr marL="18859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16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2.xml"/><Relationship Id="rId7" Type="http://schemas.openxmlformats.org/officeDocument/2006/relationships/themeOverride" Target="../theme/themeOverride1.xml"/><Relationship Id="rId6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880979" y="3365660"/>
            <a:ext cx="7729621" cy="200723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2800" b="1" spc="113" noProof="1" smtClean="0">
                <a:solidFill>
                  <a:srgbClr val="81034D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学院（部）</a:t>
            </a:r>
            <a:r>
              <a:rPr lang="zh-CN" altLang="zh-CN" sz="2800" b="1" spc="113" dirty="0">
                <a:solidFill>
                  <a:srgbClr val="81034D"/>
                </a:solidFill>
                <a:latin typeface="微软雅黑" panose="020B0503020204020204" pitchFamily="34" charset="-122"/>
              </a:rPr>
              <a:t>科研工作风采展</a:t>
            </a:r>
            <a:endParaRPr lang="zh-CN" altLang="en-US" sz="2800" b="1" spc="113" dirty="0">
              <a:solidFill>
                <a:srgbClr val="81034D"/>
              </a:solidFill>
              <a:latin typeface="微软雅黑" panose="020B0503020204020204" pitchFamily="34" charset="-122"/>
            </a:endParaRPr>
          </a:p>
          <a:p>
            <a:pPr algn="ctr" fontAlgn="auto">
              <a:lnSpc>
                <a:spcPct val="150000"/>
              </a:lnSpc>
            </a:pPr>
            <a:endParaRPr lang="en-US" altLang="zh-CN" sz="2800" b="1" spc="113" noProof="1">
              <a:solidFill>
                <a:srgbClr val="81034D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ctr" fontAlgn="auto">
              <a:lnSpc>
                <a:spcPct val="150000"/>
              </a:lnSpc>
            </a:pPr>
            <a:endParaRPr lang="zh-CN" altLang="en-US" sz="2800" b="1" spc="113" noProof="1" smtClean="0">
              <a:solidFill>
                <a:srgbClr val="81034D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sp>
        <p:nvSpPr>
          <p:cNvPr id="16386" name="TextBox 5"/>
          <p:cNvSpPr txBox="1"/>
          <p:nvPr/>
        </p:nvSpPr>
        <p:spPr>
          <a:xfrm>
            <a:off x="495300" y="1756325"/>
            <a:ext cx="8553450" cy="761747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t" anchorCtr="0">
            <a:spAutoFit/>
          </a:bodyPr>
          <a:lstStyle/>
          <a:p>
            <a:pPr algn="ctr"/>
            <a:r>
              <a:rPr lang="zh-CN" altLang="en-US" sz="45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科研工作总结（标题名称自拟）</a:t>
            </a:r>
            <a:endParaRPr lang="zh-CN" altLang="en-US" sz="45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16387" name="组合 11"/>
          <p:cNvGrpSpPr/>
          <p:nvPr/>
        </p:nvGrpSpPr>
        <p:grpSpPr>
          <a:xfrm>
            <a:off x="2776538" y="209550"/>
            <a:ext cx="3633787" cy="3200744"/>
            <a:chOff x="2555778" y="522683"/>
            <a:chExt cx="4032446" cy="3345879"/>
          </a:xfrm>
        </p:grpSpPr>
        <p:sp>
          <p:nvSpPr>
            <p:cNvPr id="6" name="任意多边形 5"/>
            <p:cNvSpPr/>
            <p:nvPr/>
          </p:nvSpPr>
          <p:spPr>
            <a:xfrm>
              <a:off x="4014503" y="522683"/>
              <a:ext cx="1138894" cy="884822"/>
            </a:xfrm>
            <a:custGeom>
              <a:avLst/>
              <a:gdLst>
                <a:gd name="connsiteX0" fmla="*/ 0 w 1187532"/>
                <a:gd name="connsiteY0" fmla="*/ 1068779 h 1068779"/>
                <a:gd name="connsiteX1" fmla="*/ 593766 w 1187532"/>
                <a:gd name="connsiteY1" fmla="*/ 0 h 1068779"/>
                <a:gd name="connsiteX2" fmla="*/ 1187532 w 1187532"/>
                <a:gd name="connsiteY2" fmla="*/ 1068779 h 1068779"/>
                <a:gd name="connsiteX3" fmla="*/ 1187532 w 1187532"/>
                <a:gd name="connsiteY3" fmla="*/ 1068779 h 106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7532" h="1068779">
                  <a:moveTo>
                    <a:pt x="0" y="1068779"/>
                  </a:moveTo>
                  <a:lnTo>
                    <a:pt x="593766" y="0"/>
                  </a:lnTo>
                  <a:lnTo>
                    <a:pt x="1187532" y="1068779"/>
                  </a:lnTo>
                  <a:lnTo>
                    <a:pt x="1187532" y="1068779"/>
                  </a:lnTo>
                </a:path>
              </a:pathLst>
            </a:custGeom>
            <a:solidFill>
              <a:srgbClr val="002060"/>
            </a:solidFill>
            <a:ln w="95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4230333" y="3298343"/>
              <a:ext cx="683336" cy="570219"/>
            </a:xfrm>
            <a:custGeom>
              <a:avLst/>
              <a:gdLst>
                <a:gd name="connsiteX0" fmla="*/ 0 w 712519"/>
                <a:gd name="connsiteY0" fmla="*/ 0 h 688769"/>
                <a:gd name="connsiteX1" fmla="*/ 356259 w 712519"/>
                <a:gd name="connsiteY1" fmla="*/ 688769 h 688769"/>
                <a:gd name="connsiteX2" fmla="*/ 712519 w 712519"/>
                <a:gd name="connsiteY2" fmla="*/ 35626 h 68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2519" h="688769">
                  <a:moveTo>
                    <a:pt x="0" y="0"/>
                  </a:moveTo>
                  <a:lnTo>
                    <a:pt x="356259" y="688769"/>
                  </a:lnTo>
                  <a:lnTo>
                    <a:pt x="712519" y="35626"/>
                  </a:lnTo>
                </a:path>
              </a:pathLst>
            </a:custGeom>
            <a:solidFill>
              <a:srgbClr val="002060"/>
            </a:solidFill>
            <a:ln w="95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  <p:grpSp>
          <p:nvGrpSpPr>
            <p:cNvPr id="16390" name="组合 9"/>
            <p:cNvGrpSpPr/>
            <p:nvPr/>
          </p:nvGrpSpPr>
          <p:grpSpPr>
            <a:xfrm>
              <a:off x="2555778" y="3308174"/>
              <a:ext cx="4032446" cy="344098"/>
              <a:chOff x="3277590" y="3443844"/>
              <a:chExt cx="4204657" cy="415637"/>
            </a:xfrm>
          </p:grpSpPr>
          <p:sp>
            <p:nvSpPr>
              <p:cNvPr id="8" name="任意多边形 7"/>
              <p:cNvSpPr/>
              <p:nvPr/>
            </p:nvSpPr>
            <p:spPr>
              <a:xfrm>
                <a:off x="3277590" y="3443844"/>
                <a:ext cx="1745672" cy="415637"/>
              </a:xfrm>
              <a:custGeom>
                <a:avLst/>
                <a:gdLst>
                  <a:gd name="connsiteX0" fmla="*/ 261257 w 1745672"/>
                  <a:gd name="connsiteY0" fmla="*/ 0 h 415637"/>
                  <a:gd name="connsiteX1" fmla="*/ 0 w 1745672"/>
                  <a:gd name="connsiteY1" fmla="*/ 415637 h 415637"/>
                  <a:gd name="connsiteX2" fmla="*/ 1745672 w 1745672"/>
                  <a:gd name="connsiteY2" fmla="*/ 415637 h 415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45672" h="415637">
                    <a:moveTo>
                      <a:pt x="261257" y="0"/>
                    </a:moveTo>
                    <a:lnTo>
                      <a:pt x="0" y="415637"/>
                    </a:lnTo>
                    <a:lnTo>
                      <a:pt x="1745672" y="415637"/>
                    </a:lnTo>
                  </a:path>
                </a:pathLst>
              </a:cu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24" name="任意多边形 23"/>
              <p:cNvSpPr/>
              <p:nvPr/>
            </p:nvSpPr>
            <p:spPr>
              <a:xfrm flipH="1">
                <a:off x="5693849" y="3443844"/>
                <a:ext cx="1788398" cy="415637"/>
              </a:xfrm>
              <a:custGeom>
                <a:avLst/>
                <a:gdLst>
                  <a:gd name="connsiteX0" fmla="*/ 261257 w 1745672"/>
                  <a:gd name="connsiteY0" fmla="*/ 0 h 415637"/>
                  <a:gd name="connsiteX1" fmla="*/ 0 w 1745672"/>
                  <a:gd name="connsiteY1" fmla="*/ 415637 h 415637"/>
                  <a:gd name="connsiteX2" fmla="*/ 1745672 w 1745672"/>
                  <a:gd name="connsiteY2" fmla="*/ 415637 h 415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45672" h="415637">
                    <a:moveTo>
                      <a:pt x="261257" y="0"/>
                    </a:moveTo>
                    <a:lnTo>
                      <a:pt x="0" y="415637"/>
                    </a:lnTo>
                    <a:lnTo>
                      <a:pt x="1745672" y="415637"/>
                    </a:lnTo>
                  </a:path>
                </a:pathLst>
              </a:cu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</p:grpSp>
        <p:sp>
          <p:nvSpPr>
            <p:cNvPr id="9" name="任意多边形 8"/>
            <p:cNvSpPr/>
            <p:nvPr/>
          </p:nvSpPr>
          <p:spPr>
            <a:xfrm>
              <a:off x="3133805" y="1571406"/>
              <a:ext cx="2876392" cy="393648"/>
            </a:xfrm>
            <a:custGeom>
              <a:avLst/>
              <a:gdLst>
                <a:gd name="connsiteX0" fmla="*/ 256032 w 2999232"/>
                <a:gd name="connsiteY0" fmla="*/ 475488 h 475488"/>
                <a:gd name="connsiteX1" fmla="*/ 0 w 2999232"/>
                <a:gd name="connsiteY1" fmla="*/ 0 h 475488"/>
                <a:gd name="connsiteX2" fmla="*/ 2999232 w 2999232"/>
                <a:gd name="connsiteY2" fmla="*/ 0 h 475488"/>
                <a:gd name="connsiteX3" fmla="*/ 2743200 w 2999232"/>
                <a:gd name="connsiteY3" fmla="*/ 475488 h 475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232" h="475488">
                  <a:moveTo>
                    <a:pt x="256032" y="475488"/>
                  </a:moveTo>
                  <a:lnTo>
                    <a:pt x="0" y="0"/>
                  </a:lnTo>
                  <a:lnTo>
                    <a:pt x="2999232" y="0"/>
                  </a:lnTo>
                  <a:lnTo>
                    <a:pt x="2743200" y="475488"/>
                  </a:lnTo>
                </a:path>
              </a:pathLst>
            </a:custGeom>
            <a:ln w="95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</p:grpSp>
      <p:pic>
        <p:nvPicPr>
          <p:cNvPr id="16394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25" y="128588"/>
            <a:ext cx="2179638" cy="4095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6395" name="组合 14"/>
          <p:cNvGrpSpPr/>
          <p:nvPr/>
        </p:nvGrpSpPr>
        <p:grpSpPr>
          <a:xfrm>
            <a:off x="-15875" y="2713038"/>
            <a:ext cx="9159875" cy="2582862"/>
            <a:chOff x="-16120" y="2693401"/>
            <a:chExt cx="9160119" cy="2597124"/>
          </a:xfrm>
        </p:grpSpPr>
        <p:pic>
          <p:nvPicPr>
            <p:cNvPr id="16396" name="图片 25"/>
            <p:cNvPicPr>
              <a:picLocks noChangeAspect="1"/>
            </p:cNvPicPr>
            <p:nvPr/>
          </p:nvPicPr>
          <p:blipFill>
            <a:blip r:embed="rId2"/>
            <a:srcRect l="18288" r="56277"/>
            <a:stretch>
              <a:fillRect/>
            </a:stretch>
          </p:blipFill>
          <p:spPr>
            <a:xfrm>
              <a:off x="6809902" y="2747350"/>
              <a:ext cx="2334097" cy="254317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397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65716" y="4105353"/>
              <a:ext cx="1947506" cy="10486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398" name="图片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3222" y="4349546"/>
              <a:ext cx="1496681" cy="82223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399" name="图片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06798" y="4409516"/>
              <a:ext cx="1158918" cy="76226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400" name="图片 19"/>
            <p:cNvPicPr>
              <a:picLocks noChangeAspect="1"/>
            </p:cNvPicPr>
            <p:nvPr/>
          </p:nvPicPr>
          <p:blipFill>
            <a:blip r:embed="rId2"/>
            <a:srcRect r="75778"/>
            <a:stretch>
              <a:fillRect/>
            </a:stretch>
          </p:blipFill>
          <p:spPr>
            <a:xfrm>
              <a:off x="-16120" y="2693401"/>
              <a:ext cx="2222745" cy="2543175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  <p:custDataLst>
      <p:tags r:id="rId6"/>
    </p:custDataLst>
  </p:cSld>
  <p:clrMapOvr>
    <a:masterClrMapping/>
  </p:clrMapOvr>
  <p:transition advTm="6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72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98425"/>
            <a:ext cx="2179638" cy="4095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72" name="组合 271"/>
          <p:cNvGrpSpPr/>
          <p:nvPr/>
        </p:nvGrpSpPr>
        <p:grpSpPr>
          <a:xfrm rot="16200000">
            <a:off x="-34925" y="657225"/>
            <a:ext cx="290195" cy="236855"/>
            <a:chOff x="4355980" y="615740"/>
            <a:chExt cx="432044" cy="243422"/>
          </a:xfrm>
          <a:solidFill>
            <a:srgbClr val="C00000"/>
          </a:solidFill>
        </p:grpSpPr>
        <p:sp>
          <p:nvSpPr>
            <p:cNvPr id="273" name="等腰三角形 272"/>
            <p:cNvSpPr/>
            <p:nvPr/>
          </p:nvSpPr>
          <p:spPr>
            <a:xfrm rot="10800000">
              <a:off x="4508086" y="629616"/>
              <a:ext cx="144014" cy="124150"/>
            </a:xfrm>
            <a:prstGeom prst="triangle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283" name="任意多边形 282"/>
            <p:cNvSpPr/>
            <p:nvPr/>
          </p:nvSpPr>
          <p:spPr>
            <a:xfrm>
              <a:off x="4355980" y="615740"/>
              <a:ext cx="432044" cy="243422"/>
            </a:xfrm>
            <a:custGeom>
              <a:avLst/>
              <a:gdLst>
                <a:gd name="connsiteX0" fmla="*/ 0 w 712519"/>
                <a:gd name="connsiteY0" fmla="*/ 0 h 688769"/>
                <a:gd name="connsiteX1" fmla="*/ 356259 w 712519"/>
                <a:gd name="connsiteY1" fmla="*/ 688769 h 688769"/>
                <a:gd name="connsiteX2" fmla="*/ 712519 w 712519"/>
                <a:gd name="connsiteY2" fmla="*/ 35626 h 68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2519" h="688769">
                  <a:moveTo>
                    <a:pt x="0" y="0"/>
                  </a:moveTo>
                  <a:lnTo>
                    <a:pt x="356259" y="688769"/>
                  </a:lnTo>
                  <a:lnTo>
                    <a:pt x="712519" y="35626"/>
                  </a:lnTo>
                </a:path>
              </a:pathLst>
            </a:custGeom>
            <a:grpFill/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</p:grpSp>
      <p:sp>
        <p:nvSpPr>
          <p:cNvPr id="18476" name="文本框 2"/>
          <p:cNvSpPr txBox="1"/>
          <p:nvPr/>
        </p:nvSpPr>
        <p:spPr>
          <a:xfrm>
            <a:off x="3602038" y="103188"/>
            <a:ext cx="2011680" cy="368300"/>
          </a:xfrm>
          <a:prstGeom prst="rect">
            <a:avLst/>
          </a:prstGeom>
          <a:solidFill>
            <a:srgbClr val="DE9192"/>
          </a:solidFill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一、总体建设情况</a:t>
            </a:r>
            <a:endParaRPr lang="zh-CN" altLang="en-US"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01090" y="995045"/>
            <a:ext cx="721741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这部分重点介绍“十三五”期间研究队伍建设、科研项目承担情况、取得的标志性成果、主要理论创新或实际贡献、决策咨询与社会服务情况、学术交流情况、人才培养情况等方面所取得的成绩，</a:t>
            </a:r>
            <a:r>
              <a:rPr lang="zh-CN" altLang="en-US" b="1">
                <a:solidFill>
                  <a:srgbClr val="FF0000"/>
                </a:solidFill>
              </a:rPr>
              <a:t>采用简明的图文形式进行表述</a:t>
            </a:r>
            <a:r>
              <a:rPr lang="zh-CN" altLang="en-US">
                <a:solidFill>
                  <a:srgbClr val="FF0000"/>
                </a:solidFill>
              </a:rPr>
              <a:t>。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72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98425"/>
            <a:ext cx="2179638" cy="4095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72" name="组合 271"/>
          <p:cNvGrpSpPr/>
          <p:nvPr/>
        </p:nvGrpSpPr>
        <p:grpSpPr>
          <a:xfrm rot="16200000">
            <a:off x="-34925" y="657225"/>
            <a:ext cx="290195" cy="236855"/>
            <a:chOff x="4355980" y="615740"/>
            <a:chExt cx="432044" cy="243422"/>
          </a:xfrm>
          <a:solidFill>
            <a:srgbClr val="C00000"/>
          </a:solidFill>
        </p:grpSpPr>
        <p:sp>
          <p:nvSpPr>
            <p:cNvPr id="273" name="等腰三角形 272"/>
            <p:cNvSpPr/>
            <p:nvPr/>
          </p:nvSpPr>
          <p:spPr>
            <a:xfrm rot="10800000">
              <a:off x="4508086" y="629616"/>
              <a:ext cx="144014" cy="124150"/>
            </a:xfrm>
            <a:prstGeom prst="triangle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283" name="任意多边形 282"/>
            <p:cNvSpPr/>
            <p:nvPr/>
          </p:nvSpPr>
          <p:spPr>
            <a:xfrm>
              <a:off x="4355980" y="615740"/>
              <a:ext cx="432044" cy="243422"/>
            </a:xfrm>
            <a:custGeom>
              <a:avLst/>
              <a:gdLst>
                <a:gd name="connsiteX0" fmla="*/ 0 w 712519"/>
                <a:gd name="connsiteY0" fmla="*/ 0 h 688769"/>
                <a:gd name="connsiteX1" fmla="*/ 356259 w 712519"/>
                <a:gd name="connsiteY1" fmla="*/ 688769 h 688769"/>
                <a:gd name="connsiteX2" fmla="*/ 712519 w 712519"/>
                <a:gd name="connsiteY2" fmla="*/ 35626 h 68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2519" h="688769">
                  <a:moveTo>
                    <a:pt x="0" y="0"/>
                  </a:moveTo>
                  <a:lnTo>
                    <a:pt x="356259" y="688769"/>
                  </a:lnTo>
                  <a:lnTo>
                    <a:pt x="712519" y="35626"/>
                  </a:lnTo>
                </a:path>
              </a:pathLst>
            </a:custGeom>
            <a:grpFill/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</p:grpSp>
      <p:sp>
        <p:nvSpPr>
          <p:cNvPr id="32772" name="文本框 3"/>
          <p:cNvSpPr txBox="1"/>
          <p:nvPr/>
        </p:nvSpPr>
        <p:spPr>
          <a:xfrm>
            <a:off x="3609023" y="104458"/>
            <a:ext cx="2468880" cy="368300"/>
          </a:xfrm>
          <a:prstGeom prst="rect">
            <a:avLst/>
          </a:prstGeom>
          <a:solidFill>
            <a:srgbClr val="DE9192"/>
          </a:solidFill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二、体制机制改革措施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01090" y="995045"/>
            <a:ext cx="7217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这部分总体介绍“十三五”期间体制机制改革措施和实际成效，</a:t>
            </a:r>
            <a:r>
              <a:rPr lang="zh-CN" altLang="en-US" b="1">
                <a:solidFill>
                  <a:srgbClr val="FF0000"/>
                </a:solidFill>
              </a:rPr>
              <a:t>使用</a:t>
            </a:r>
            <a:r>
              <a:rPr lang="en-US" altLang="zh-CN" b="1">
                <a:solidFill>
                  <a:srgbClr val="FF0000"/>
                </a:solidFill>
              </a:rPr>
              <a:t>3-5</a:t>
            </a:r>
            <a:r>
              <a:rPr lang="zh-CN" altLang="en-US" b="1">
                <a:solidFill>
                  <a:srgbClr val="FF0000"/>
                </a:solidFill>
              </a:rPr>
              <a:t>张</a:t>
            </a:r>
            <a:r>
              <a:rPr lang="en-US" altLang="zh-CN" b="1">
                <a:solidFill>
                  <a:srgbClr val="FF0000"/>
                </a:solidFill>
              </a:rPr>
              <a:t>PPT</a:t>
            </a:r>
            <a:r>
              <a:rPr lang="zh-CN" altLang="en-US" b="1">
                <a:solidFill>
                  <a:srgbClr val="FF0000"/>
                </a:solidFill>
              </a:rPr>
              <a:t>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采用简明的图文形式进行表述。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72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98425"/>
            <a:ext cx="2179638" cy="4095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72" name="组合 271"/>
          <p:cNvGrpSpPr/>
          <p:nvPr/>
        </p:nvGrpSpPr>
        <p:grpSpPr>
          <a:xfrm rot="16200000">
            <a:off x="-34925" y="657225"/>
            <a:ext cx="290195" cy="236855"/>
            <a:chOff x="4355980" y="615740"/>
            <a:chExt cx="432044" cy="243422"/>
          </a:xfrm>
          <a:solidFill>
            <a:srgbClr val="C00000"/>
          </a:solidFill>
        </p:grpSpPr>
        <p:sp>
          <p:nvSpPr>
            <p:cNvPr id="273" name="等腰三角形 272"/>
            <p:cNvSpPr/>
            <p:nvPr/>
          </p:nvSpPr>
          <p:spPr>
            <a:xfrm rot="10800000">
              <a:off x="4508086" y="629616"/>
              <a:ext cx="144014" cy="124150"/>
            </a:xfrm>
            <a:prstGeom prst="triangle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283" name="任意多边形 282"/>
            <p:cNvSpPr/>
            <p:nvPr/>
          </p:nvSpPr>
          <p:spPr>
            <a:xfrm>
              <a:off x="4355980" y="615740"/>
              <a:ext cx="432044" cy="243422"/>
            </a:xfrm>
            <a:custGeom>
              <a:avLst/>
              <a:gdLst>
                <a:gd name="connsiteX0" fmla="*/ 0 w 712519"/>
                <a:gd name="connsiteY0" fmla="*/ 0 h 688769"/>
                <a:gd name="connsiteX1" fmla="*/ 356259 w 712519"/>
                <a:gd name="connsiteY1" fmla="*/ 688769 h 688769"/>
                <a:gd name="connsiteX2" fmla="*/ 712519 w 712519"/>
                <a:gd name="connsiteY2" fmla="*/ 35626 h 68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2519" h="688769">
                  <a:moveTo>
                    <a:pt x="0" y="0"/>
                  </a:moveTo>
                  <a:lnTo>
                    <a:pt x="356259" y="688769"/>
                  </a:lnTo>
                  <a:lnTo>
                    <a:pt x="712519" y="35626"/>
                  </a:lnTo>
                </a:path>
              </a:pathLst>
            </a:custGeom>
            <a:grpFill/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8580" tIns="34290" rIns="68580" bIns="34290" spcCol="0" rtlCol="0" anchor="ctr"/>
            <a:lstStyle/>
            <a:p>
              <a:pPr algn="ctr" fontAlgn="auto"/>
              <a:endParaRPr lang="zh-CN" altLang="en-US" strike="noStrike" noProof="1"/>
            </a:p>
          </p:txBody>
        </p:sp>
      </p:grpSp>
      <p:sp>
        <p:nvSpPr>
          <p:cNvPr id="18476" name="文本框 2"/>
          <p:cNvSpPr txBox="1"/>
          <p:nvPr/>
        </p:nvSpPr>
        <p:spPr>
          <a:xfrm>
            <a:off x="3476308" y="103188"/>
            <a:ext cx="2697480" cy="368300"/>
          </a:xfrm>
          <a:prstGeom prst="rect">
            <a:avLst/>
          </a:prstGeom>
          <a:solidFill>
            <a:srgbClr val="DE9192"/>
          </a:solidFill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</a:t>
            </a:r>
            <a:r>
              <a:rPr lang="en-US" altLang="zh-CN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sym typeface="+mn-ea"/>
              </a:rPr>
              <a:t>十四五</a:t>
            </a:r>
            <a:r>
              <a:rPr lang="en-US" altLang="zh-CN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工作展望</a:t>
            </a:r>
            <a:endParaRPr lang="zh-CN" altLang="en-US"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01090" y="995045"/>
            <a:ext cx="7217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这部分总体介绍“十四五”期间发展规划思路与举措，</a:t>
            </a:r>
            <a:r>
              <a:rPr lang="zh-CN" altLang="en-US" b="1">
                <a:solidFill>
                  <a:srgbClr val="FF0000"/>
                </a:solidFill>
              </a:rPr>
              <a:t>不超过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  <a:r>
              <a:rPr lang="zh-CN" altLang="en-US" b="1">
                <a:solidFill>
                  <a:srgbClr val="FF0000"/>
                </a:solidFill>
              </a:rPr>
              <a:t>张</a:t>
            </a:r>
            <a:r>
              <a:rPr lang="en-US" altLang="zh-CN" b="1">
                <a:solidFill>
                  <a:srgbClr val="FF0000"/>
                </a:solidFill>
              </a:rPr>
              <a:t>PPT</a:t>
            </a:r>
            <a:r>
              <a:rPr lang="zh-CN" altLang="en-US">
                <a:solidFill>
                  <a:srgbClr val="FF0000"/>
                </a:solidFill>
              </a:rPr>
              <a:t>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主题">
  <a:themeElements>
    <a:clrScheme name="自定义 121">
      <a:dk1>
        <a:srgbClr val="1F1F1F"/>
      </a:dk1>
      <a:lt1>
        <a:srgbClr val="FFFFFF"/>
      </a:lt1>
      <a:dk2>
        <a:srgbClr val="454545"/>
      </a:dk2>
      <a:lt2>
        <a:srgbClr val="D8D8D8"/>
      </a:lt2>
      <a:accent1>
        <a:srgbClr val="9B1E11"/>
      </a:accent1>
      <a:accent2>
        <a:srgbClr val="736666"/>
      </a:accent2>
      <a:accent3>
        <a:srgbClr val="C1D842"/>
      </a:accent3>
      <a:accent4>
        <a:srgbClr val="4BACC6"/>
      </a:accent4>
      <a:accent5>
        <a:srgbClr val="F4CE3F"/>
      </a:accent5>
      <a:accent6>
        <a:srgbClr val="3F3F3F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121">
    <a:dk1>
      <a:srgbClr val="1F1F1F"/>
    </a:dk1>
    <a:lt1>
      <a:srgbClr val="FFFFFF"/>
    </a:lt1>
    <a:dk2>
      <a:srgbClr val="454545"/>
    </a:dk2>
    <a:lt2>
      <a:srgbClr val="D8D8D8"/>
    </a:lt2>
    <a:accent1>
      <a:srgbClr val="9B1E11"/>
    </a:accent1>
    <a:accent2>
      <a:srgbClr val="736666"/>
    </a:accent2>
    <a:accent3>
      <a:srgbClr val="C1D842"/>
    </a:accent3>
    <a:accent4>
      <a:srgbClr val="4BACC6"/>
    </a:accent4>
    <a:accent5>
      <a:srgbClr val="F4CE3F"/>
    </a:accent5>
    <a:accent6>
      <a:srgbClr val="3F3F3F"/>
    </a:accent6>
    <a:hlink>
      <a:srgbClr val="222A35"/>
    </a:hlink>
    <a:folHlink>
      <a:srgbClr val="7F6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WPS 演示</Application>
  <PresentationFormat>全屏显示(16:9)</PresentationFormat>
  <Paragraphs>18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4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Times New Roman</vt:lpstr>
      <vt:lpstr>楷体_GB2312</vt:lpstr>
      <vt:lpstr>新宋体</vt:lpstr>
      <vt:lpstr>Calibri</vt:lpstr>
      <vt:lpstr>Arial Unicode MS</vt:lpstr>
      <vt:lpstr>Office 主题</vt:lpstr>
      <vt:lpstr>1_Office 主题</vt:lpstr>
      <vt:lpstr>2_Office 主题</vt:lpstr>
      <vt:lpstr>3_Office 主题</vt:lpstr>
      <vt:lpstr>4_Office 主题</vt:lpstr>
      <vt:lpstr>5_Office 主题</vt:lpstr>
      <vt:lpstr>6_Office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广西师范大学科技工作情况汇报</dc:title>
  <dc:creator>Semper</dc:creator>
  <cp:lastModifiedBy>Administrator</cp:lastModifiedBy>
  <cp:revision>2867</cp:revision>
  <dcterms:created xsi:type="dcterms:W3CDTF">2014-10-29T09:18:00Z</dcterms:created>
  <dcterms:modified xsi:type="dcterms:W3CDTF">2021-05-18T02:32:44Z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2052-11.1.0.10463</vt:lpwstr>
  </property>
  <property fmtid="{D5CDD505-2E9C-101B-9397-08002B2CF9AE}" pid="3" name="KSORubyTemplateID">
    <vt:lpwstr>2</vt:lpwstr>
  </property>
  <property fmtid="{D5CDD505-2E9C-101B-9397-08002B2CF9AE}" pid="4" name="ICV">
    <vt:lpwstr>3D7D98BF7B6B466DA7E7AF8281FC7BC9</vt:lpwstr>
  </property>
</Properties>
</file>